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90" r:id="rId2"/>
    <p:sldId id="293" r:id="rId3"/>
    <p:sldId id="294" r:id="rId4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pana Sabapathy" initials="KS" lastIdx="5" clrIdx="0">
    <p:extLst>
      <p:ext uri="{19B8F6BF-5375-455C-9EA6-DF929625EA0E}">
        <p15:presenceInfo xmlns:p15="http://schemas.microsoft.com/office/powerpoint/2012/main" userId="Kalpana Sabapat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002FE"/>
    <a:srgbClr val="B86B48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7941" autoAdjust="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79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2759-C86F-4F5E-9D0F-A467682032EF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13AEF-65A9-4A89-839E-87BB40331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11A60-F94C-4ACC-8B8F-F394CDF6C29C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7AB66-1474-4E25-8298-E4A1A1F1E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9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5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AB66-1474-4E25-8298-E4A1A1F1ED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3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1" y="1843806"/>
            <a:ext cx="10807700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97100" y="6035773"/>
            <a:ext cx="10303989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512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63" y="6359567"/>
            <a:ext cx="1422624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750459" y="6370079"/>
            <a:ext cx="9053064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162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32" y="6356704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95145" y="6369125"/>
            <a:ext cx="9226187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523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118" y="343815"/>
            <a:ext cx="5483765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915170" y="6447072"/>
            <a:ext cx="8734964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22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3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750481" y="6372784"/>
            <a:ext cx="9332111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869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914400" y="6369125"/>
            <a:ext cx="9264952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768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863" y="6369125"/>
            <a:ext cx="9692899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6250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1"/>
            <a:ext cx="143796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750459" y="6372782"/>
            <a:ext cx="9477275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491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60361"/>
            <a:ext cx="143796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681183" y="6372782"/>
            <a:ext cx="9507845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180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51155" y="6369125"/>
            <a:ext cx="9505605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8504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96" y="6356704"/>
            <a:ext cx="143796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1155317" y="6369125"/>
            <a:ext cx="8334937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96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5" y="1655475"/>
            <a:ext cx="11469187" cy="1470025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</a:rPr>
              <a:t>From trials to </a:t>
            </a:r>
            <a:r>
              <a:rPr lang="en-US" sz="2800" dirty="0" err="1">
                <a:latin typeface="+mj-lt"/>
              </a:rPr>
              <a:t>programmes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Lessons </a:t>
            </a:r>
            <a:r>
              <a:rPr lang="en-US" sz="2800" dirty="0">
                <a:latin typeface="+mj-lt"/>
              </a:rPr>
              <a:t>learned from four trials of </a:t>
            </a: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Universal </a:t>
            </a:r>
            <a:r>
              <a:rPr lang="en-US" sz="2800" dirty="0">
                <a:latin typeface="+mj-lt"/>
              </a:rPr>
              <a:t>Testing </a:t>
            </a:r>
            <a:r>
              <a:rPr lang="en-US" sz="2800" dirty="0" smtClean="0">
                <a:latin typeface="+mj-lt"/>
              </a:rPr>
              <a:t>and Treatment </a:t>
            </a:r>
            <a:r>
              <a:rPr lang="en-US" sz="2800" dirty="0">
                <a:latin typeface="+mj-lt"/>
              </a:rPr>
              <a:t>(UTT) in Sub-Saharan </a:t>
            </a:r>
            <a:r>
              <a:rPr lang="en-US" sz="2800" dirty="0" smtClean="0">
                <a:latin typeface="+mj-lt"/>
              </a:rPr>
              <a:t>Africa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24</a:t>
            </a:r>
            <a:r>
              <a:rPr lang="en-US" sz="2800" baseline="30000" dirty="0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 July 2018</a:t>
            </a:r>
            <a:endParaRPr lang="en-GB" sz="28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5" y="3342800"/>
            <a:ext cx="11469187" cy="2808514"/>
          </a:xfrm>
        </p:spPr>
        <p:txBody>
          <a:bodyPr>
            <a:normAutofit/>
          </a:bodyPr>
          <a:lstStyle/>
          <a:p>
            <a:endParaRPr lang="en-GB" sz="3600" b="1" dirty="0" smtClean="0">
              <a:latin typeface="+mj-lt"/>
            </a:endParaRPr>
          </a:p>
          <a:p>
            <a:r>
              <a:rPr lang="en-GB" sz="3600" b="1" dirty="0" smtClean="0">
                <a:latin typeface="+mj-lt"/>
              </a:rPr>
              <a:t>Universal Test and Treat Trials Consortium (UT3C)</a:t>
            </a:r>
          </a:p>
          <a:p>
            <a:r>
              <a:rPr lang="en-GB" sz="3600" b="1" dirty="0" smtClean="0">
                <a:latin typeface="+mj-lt"/>
              </a:rPr>
              <a:t>SEARCH, HPTN 071 (</a:t>
            </a:r>
            <a:r>
              <a:rPr lang="en-GB" sz="3600" b="1" dirty="0" err="1" smtClean="0">
                <a:latin typeface="+mj-lt"/>
              </a:rPr>
              <a:t>PopART</a:t>
            </a:r>
            <a:r>
              <a:rPr lang="en-GB" sz="3600" b="1" dirty="0" smtClean="0">
                <a:latin typeface="+mj-lt"/>
              </a:rPr>
              <a:t>), BCPP, </a:t>
            </a:r>
            <a:r>
              <a:rPr lang="en-GB" sz="3600" b="1" dirty="0" err="1" smtClean="0">
                <a:latin typeface="+mj-lt"/>
              </a:rPr>
              <a:t>TasP</a:t>
            </a:r>
            <a:r>
              <a:rPr lang="en-GB" sz="3600" b="1" dirty="0" smtClean="0">
                <a:latin typeface="+mj-lt"/>
              </a:rPr>
              <a:t>, </a:t>
            </a:r>
            <a:r>
              <a:rPr lang="en-GB" sz="3600" b="1" dirty="0" err="1" smtClean="0">
                <a:latin typeface="+mj-lt"/>
              </a:rPr>
              <a:t>MaxART</a:t>
            </a:r>
            <a:endParaRPr lang="en-GB" sz="3600" b="1" dirty="0" smtClean="0">
              <a:latin typeface="+mj-lt"/>
            </a:endParaRPr>
          </a:p>
          <a:p>
            <a:endParaRPr lang="en-GB" sz="4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5" y="1733106"/>
            <a:ext cx="11469187" cy="441820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>
                <a:latin typeface="+mj-lt"/>
              </a:rPr>
              <a:t>Comparing and contrasting study designs of four UTT trials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Joanna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Orne-Gliemann, </a:t>
            </a:r>
            <a:r>
              <a:rPr lang="en-GB" b="1" dirty="0" err="1" smtClean="0">
                <a:solidFill>
                  <a:schemeClr val="tx1"/>
                </a:solidFill>
                <a:latin typeface="+mj-lt"/>
              </a:rPr>
              <a:t>TasP</a:t>
            </a:r>
            <a:endParaRPr lang="en-GB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en-GB" b="1" dirty="0" smtClean="0">
                <a:latin typeface="+mj-lt"/>
              </a:rPr>
              <a:t>Estimates of coverage against 90-90-90 targets: comparison of methods and </a:t>
            </a:r>
            <a:r>
              <a:rPr lang="en-GB" b="1" dirty="0" smtClean="0">
                <a:latin typeface="+mj-lt"/>
              </a:rPr>
              <a:t>findings                                                                 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Kalpana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Sabapathy, </a:t>
            </a:r>
            <a:r>
              <a:rPr lang="en-GB" b="1" dirty="0" err="1" smtClean="0">
                <a:solidFill>
                  <a:schemeClr val="tx1"/>
                </a:solidFill>
                <a:latin typeface="+mj-lt"/>
              </a:rPr>
              <a:t>PopART</a:t>
            </a:r>
            <a:endParaRPr lang="en-GB" b="1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en-GB" b="1" dirty="0" smtClean="0">
                <a:latin typeface="+mj-lt"/>
              </a:rPr>
              <a:t>Where are the coverage gaps? Data from the four UTT trials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Shahin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Lockman,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BCPP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latin typeface="+mj-lt"/>
              </a:rPr>
              <a:t>Research on HIV-related stigma across UTT trials                    </a:t>
            </a:r>
            <a:r>
              <a:rPr lang="en-GB" b="1" dirty="0" smtClean="0">
                <a:solidFill>
                  <a:schemeClr val="tx1"/>
                </a:solidFill>
                <a:latin typeface="+mj-lt"/>
              </a:rPr>
              <a:t>Carol Camlin, SEARCH</a:t>
            </a:r>
          </a:p>
          <a:p>
            <a:endParaRPr lang="en-GB" sz="4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61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5" y="1733106"/>
            <a:ext cx="11469187" cy="4418207"/>
          </a:xfrm>
        </p:spPr>
        <p:txBody>
          <a:bodyPr>
            <a:normAutofit lnSpcReduction="10000"/>
          </a:bodyPr>
          <a:lstStyle/>
          <a:p>
            <a:r>
              <a:rPr lang="en-GB" sz="4100" b="1" dirty="0" smtClean="0">
                <a:latin typeface="+mj-lt"/>
              </a:rPr>
              <a:t>Panel discussion</a:t>
            </a:r>
          </a:p>
          <a:p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Deenan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 Pillay (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TasP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Helen 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Ayles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PopART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Refeletswe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Lebelonyane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 (BCPP)</a:t>
            </a:r>
          </a:p>
          <a:p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Diane 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Havlir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 (SEARCH)</a:t>
            </a:r>
          </a:p>
          <a:p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Fiona Walsh (</a:t>
            </a:r>
            <a:r>
              <a:rPr lang="en-GB" sz="4100" b="1" dirty="0" err="1" smtClean="0">
                <a:solidFill>
                  <a:schemeClr val="tx1"/>
                </a:solidFill>
                <a:latin typeface="+mj-lt"/>
              </a:rPr>
              <a:t>MaxART</a:t>
            </a:r>
            <a:r>
              <a:rPr lang="en-GB" sz="4100" b="1" dirty="0" smtClean="0">
                <a:solidFill>
                  <a:schemeClr val="tx1"/>
                </a:solidFill>
                <a:latin typeface="+mj-lt"/>
              </a:rPr>
              <a:t>)</a:t>
            </a:r>
            <a:endParaRPr lang="en-GB" sz="41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4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118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</vt:lpstr>
      <vt:lpstr>Roboto</vt:lpstr>
      <vt:lpstr>AIDS 2016_Template</vt:lpstr>
      <vt:lpstr>From trials to programmes: Lessons learned from four trials of  Universal Testing and Treatment (UTT) in Sub-Saharan Africa 24th July 2018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UT3C 90-90-90</dc:title>
  <dc:creator>Kalpana Sabapathy</dc:creator>
  <cp:lastModifiedBy>Richard Hayes</cp:lastModifiedBy>
  <cp:revision>185</cp:revision>
  <dcterms:created xsi:type="dcterms:W3CDTF">2018-06-25T13:31:57Z</dcterms:created>
  <dcterms:modified xsi:type="dcterms:W3CDTF">2018-07-23T14:44:55Z</dcterms:modified>
</cp:coreProperties>
</file>